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sldIdLst>
    <p:sldId id="258" r:id="rId2"/>
    <p:sldId id="291" r:id="rId3"/>
    <p:sldId id="257" r:id="rId4"/>
    <p:sldId id="286" r:id="rId5"/>
    <p:sldId id="287" r:id="rId6"/>
    <p:sldId id="288" r:id="rId7"/>
    <p:sldId id="289" r:id="rId8"/>
    <p:sldId id="280" r:id="rId9"/>
    <p:sldId id="281" r:id="rId10"/>
    <p:sldId id="282" r:id="rId11"/>
    <p:sldId id="283" r:id="rId12"/>
    <p:sldId id="279" r:id="rId13"/>
    <p:sldId id="284" r:id="rId14"/>
    <p:sldId id="292" r:id="rId15"/>
    <p:sldId id="293" r:id="rId16"/>
    <p:sldId id="285" r:id="rId17"/>
    <p:sldId id="278" r:id="rId18"/>
    <p:sldId id="290" r:id="rId19"/>
    <p:sldId id="277" r:id="rId20"/>
    <p:sldId id="266" r:id="rId21"/>
    <p:sldId id="276" r:id="rId22"/>
  </p:sldIdLst>
  <p:sldSz cx="8280400" cy="61214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393">
          <p15:clr>
            <a:srgbClr val="A4A3A4"/>
          </p15:clr>
        </p15:guide>
        <p15:guide id="3" pos="7514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11">
          <p15:clr>
            <a:srgbClr val="A4A3A4"/>
          </p15:clr>
        </p15:guide>
        <p15:guide id="6" orient="horz" pos="16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436">
          <p15:clr>
            <a:srgbClr val="A4A3A4"/>
          </p15:clr>
        </p15:guide>
        <p15:guide id="9" pos="5110">
          <p15:clr>
            <a:srgbClr val="A4A3A4"/>
          </p15:clr>
        </p15:guide>
        <p15:guide id="11" pos="2842">
          <p15:clr>
            <a:srgbClr val="A4A3A4"/>
          </p15:clr>
        </p15:guide>
        <p15:guide id="12" pos="3840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1470" y="-90"/>
      </p:cViewPr>
      <p:guideLst>
        <p:guide orient="horz" pos="346"/>
        <p:guide orient="horz" pos="3974"/>
        <p:guide orient="horz" pos="164"/>
        <p:guide orient="horz" pos="4156"/>
        <p:guide orient="horz" pos="436"/>
        <p:guide orient="horz" pos="743"/>
        <p:guide orient="horz" pos="3547"/>
        <p:guide orient="horz" pos="522"/>
        <p:guide orient="horz" pos="3710"/>
        <p:guide orient="horz" pos="1747"/>
        <p:guide pos="393"/>
        <p:guide pos="7514"/>
        <p:guide pos="211"/>
        <p:guide pos="5110"/>
        <p:guide pos="2842"/>
        <p:guide pos="3840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4"/>
        <p:guide orient="horz" pos="2924"/>
        <p:guide pos="214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666" y="-7558"/>
            <a:ext cx="8305136" cy="6136516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817" y="2146269"/>
            <a:ext cx="5276418" cy="1469477"/>
          </a:xfrm>
        </p:spPr>
        <p:txBody>
          <a:bodyPr anchor="b">
            <a:noAutofit/>
          </a:bodyPr>
          <a:lstStyle>
            <a:lvl1pPr algn="r">
              <a:defRPr sz="482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817" y="3615745"/>
            <a:ext cx="5276418" cy="97908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3937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7" y="544125"/>
            <a:ext cx="5748208" cy="3038028"/>
          </a:xfrm>
        </p:spPr>
        <p:txBody>
          <a:bodyPr anchor="ctr">
            <a:normAutofit/>
          </a:bodyPr>
          <a:lstStyle>
            <a:lvl1pPr algn="l">
              <a:defRPr sz="39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7" y="3990246"/>
            <a:ext cx="5748208" cy="140222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10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01" y="544125"/>
            <a:ext cx="5498698" cy="2697950"/>
          </a:xfrm>
        </p:spPr>
        <p:txBody>
          <a:bodyPr anchor="ctr">
            <a:normAutofit/>
          </a:bodyPr>
          <a:lstStyle>
            <a:lvl1pPr algn="l">
              <a:defRPr sz="39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97083" y="3242075"/>
            <a:ext cx="4907934" cy="340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2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097" indent="0">
              <a:buFontTx/>
              <a:buNone/>
              <a:defRPr/>
            </a:lvl2pPr>
            <a:lvl3pPr marL="816193" indent="0">
              <a:buFontTx/>
              <a:buNone/>
              <a:defRPr/>
            </a:lvl3pPr>
            <a:lvl4pPr marL="1224290" indent="0">
              <a:buFontTx/>
              <a:buNone/>
              <a:defRPr/>
            </a:lvl4pPr>
            <a:lvl5pPr marL="163238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5" y="3990246"/>
            <a:ext cx="5748209" cy="140222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7122" y="705485"/>
            <a:ext cx="414128" cy="521967"/>
          </a:xfrm>
          <a:prstGeom prst="rect">
            <a:avLst/>
          </a:prstGeom>
        </p:spPr>
        <p:txBody>
          <a:bodyPr vert="horz" lIns="81619" tIns="40809" rIns="81619" bIns="40809" rtlCol="0" anchor="ctr">
            <a:noAutofit/>
          </a:bodyPr>
          <a:lstStyle/>
          <a:p>
            <a:pPr lvl="0"/>
            <a:r>
              <a:rPr lang="en-US" sz="71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0417" y="2576518"/>
            <a:ext cx="414128" cy="521967"/>
          </a:xfrm>
          <a:prstGeom prst="rect">
            <a:avLst/>
          </a:prstGeom>
        </p:spPr>
        <p:txBody>
          <a:bodyPr vert="horz" lIns="81619" tIns="40809" rIns="81619" bIns="40809" rtlCol="0" anchor="ctr">
            <a:noAutofit/>
          </a:bodyPr>
          <a:lstStyle/>
          <a:p>
            <a:pPr lvl="0"/>
            <a:r>
              <a:rPr lang="en-US" sz="71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7095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5" y="1724478"/>
            <a:ext cx="5748209" cy="2316688"/>
          </a:xfrm>
        </p:spPr>
        <p:txBody>
          <a:bodyPr anchor="b">
            <a:normAutofit/>
          </a:bodyPr>
          <a:lstStyle>
            <a:lvl1pPr algn="l">
              <a:defRPr sz="39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5" y="4041167"/>
            <a:ext cx="5748209" cy="1351308"/>
          </a:xfrm>
        </p:spPr>
        <p:txBody>
          <a:bodyPr anchor="t">
            <a:normAutofit/>
          </a:bodyPr>
          <a:lstStyle>
            <a:lvl1pPr marL="0" indent="0" algn="l">
              <a:buNone/>
              <a:defRPr sz="16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125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01" y="544125"/>
            <a:ext cx="5498698" cy="2697950"/>
          </a:xfrm>
        </p:spPr>
        <p:txBody>
          <a:bodyPr anchor="ctr">
            <a:normAutofit/>
          </a:bodyPr>
          <a:lstStyle>
            <a:lvl1pPr algn="l">
              <a:defRPr sz="39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2024" y="3582153"/>
            <a:ext cx="5748209" cy="4590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8097" indent="0">
              <a:buFontTx/>
              <a:buNone/>
              <a:defRPr/>
            </a:lvl2pPr>
            <a:lvl3pPr marL="816193" indent="0">
              <a:buFontTx/>
              <a:buNone/>
              <a:defRPr/>
            </a:lvl3pPr>
            <a:lvl4pPr marL="1224290" indent="0">
              <a:buFontTx/>
              <a:buNone/>
              <a:defRPr/>
            </a:lvl4pPr>
            <a:lvl5pPr marL="163238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5" y="4041167"/>
            <a:ext cx="5748209" cy="1351308"/>
          </a:xfrm>
        </p:spPr>
        <p:txBody>
          <a:bodyPr anchor="t">
            <a:normAutofit/>
          </a:bodyPr>
          <a:lstStyle>
            <a:lvl1pPr marL="0" indent="0" algn="l">
              <a:buNone/>
              <a:defRPr sz="16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7122" y="705485"/>
            <a:ext cx="414128" cy="521967"/>
          </a:xfrm>
          <a:prstGeom prst="rect">
            <a:avLst/>
          </a:prstGeom>
        </p:spPr>
        <p:txBody>
          <a:bodyPr vert="horz" lIns="81619" tIns="40809" rIns="81619" bIns="40809" rtlCol="0" anchor="ctr">
            <a:noAutofit/>
          </a:bodyPr>
          <a:lstStyle/>
          <a:p>
            <a:pPr lvl="0"/>
            <a:r>
              <a:rPr lang="en-US" sz="71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0417" y="2576518"/>
            <a:ext cx="414128" cy="521967"/>
          </a:xfrm>
          <a:prstGeom prst="rect">
            <a:avLst/>
          </a:prstGeom>
        </p:spPr>
        <p:txBody>
          <a:bodyPr vert="horz" lIns="81619" tIns="40809" rIns="81619" bIns="40809" rtlCol="0" anchor="ctr">
            <a:noAutofit/>
          </a:bodyPr>
          <a:lstStyle/>
          <a:p>
            <a:pPr lvl="0"/>
            <a:r>
              <a:rPr lang="en-US" sz="714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3283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85" y="544125"/>
            <a:ext cx="5742549" cy="2697950"/>
          </a:xfrm>
        </p:spPr>
        <p:txBody>
          <a:bodyPr anchor="ctr">
            <a:normAutofit/>
          </a:bodyPr>
          <a:lstStyle>
            <a:lvl1pPr algn="l">
              <a:defRPr sz="39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2024" y="3582153"/>
            <a:ext cx="5748209" cy="4590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42">
                <a:solidFill>
                  <a:schemeClr val="accent1"/>
                </a:solidFill>
              </a:defRPr>
            </a:lvl1pPr>
            <a:lvl2pPr marL="408097" indent="0">
              <a:buFontTx/>
              <a:buNone/>
              <a:defRPr/>
            </a:lvl2pPr>
            <a:lvl3pPr marL="816193" indent="0">
              <a:buFontTx/>
              <a:buNone/>
              <a:defRPr/>
            </a:lvl3pPr>
            <a:lvl4pPr marL="1224290" indent="0">
              <a:buFontTx/>
              <a:buNone/>
              <a:defRPr/>
            </a:lvl4pPr>
            <a:lvl5pPr marL="163238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5" y="4041167"/>
            <a:ext cx="5748209" cy="1351308"/>
          </a:xfrm>
        </p:spPr>
        <p:txBody>
          <a:bodyPr anchor="t">
            <a:normAutofit/>
          </a:bodyPr>
          <a:lstStyle>
            <a:lvl1pPr marL="0" indent="0" algn="l">
              <a:buNone/>
              <a:defRPr sz="16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9956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0446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788" y="544125"/>
            <a:ext cx="886369" cy="468740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026" y="544125"/>
            <a:ext cx="4704385" cy="46874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383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1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597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5" y="2410775"/>
            <a:ext cx="5748209" cy="1630393"/>
          </a:xfrm>
        </p:spPr>
        <p:txBody>
          <a:bodyPr anchor="b"/>
          <a:lstStyle>
            <a:lvl1pPr algn="l">
              <a:defRPr sz="357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5" y="4041166"/>
            <a:ext cx="5748209" cy="767987"/>
          </a:xfrm>
        </p:spPr>
        <p:txBody>
          <a:bodyPr anchor="t"/>
          <a:lstStyle>
            <a:lvl1pPr marL="0" indent="0" algn="l">
              <a:buNone/>
              <a:defRPr sz="17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097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193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29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38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48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85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667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477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083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7" y="544125"/>
            <a:ext cx="5748208" cy="1178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027" y="1928526"/>
            <a:ext cx="2796454" cy="3463948"/>
          </a:xfrm>
        </p:spPr>
        <p:txBody>
          <a:bodyPr>
            <a:normAutofit/>
          </a:bodyPr>
          <a:lstStyle>
            <a:lvl1pPr>
              <a:defRPr sz="1607"/>
            </a:lvl1pPr>
            <a:lvl2pPr>
              <a:defRPr sz="1428"/>
            </a:lvl2pPr>
            <a:lvl3pPr>
              <a:defRPr sz="1250"/>
            </a:lvl3pPr>
            <a:lvl4pPr>
              <a:defRPr sz="1071"/>
            </a:lvl4pPr>
            <a:lvl5pPr>
              <a:defRPr sz="1071"/>
            </a:lvl5pPr>
            <a:lvl6pPr>
              <a:defRPr sz="1071"/>
            </a:lvl6pPr>
            <a:lvl7pPr>
              <a:defRPr sz="1071"/>
            </a:lvl7pPr>
            <a:lvl8pPr>
              <a:defRPr sz="1071"/>
            </a:lvl8pPr>
            <a:lvl9pPr>
              <a:defRPr sz="107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779" y="1928527"/>
            <a:ext cx="2796455" cy="3463949"/>
          </a:xfrm>
        </p:spPr>
        <p:txBody>
          <a:bodyPr>
            <a:normAutofit/>
          </a:bodyPr>
          <a:lstStyle>
            <a:lvl1pPr>
              <a:defRPr sz="1607"/>
            </a:lvl1pPr>
            <a:lvl2pPr>
              <a:defRPr sz="1428"/>
            </a:lvl2pPr>
            <a:lvl3pPr>
              <a:defRPr sz="1250"/>
            </a:lvl3pPr>
            <a:lvl4pPr>
              <a:defRPr sz="1071"/>
            </a:lvl4pPr>
            <a:lvl5pPr>
              <a:defRPr sz="1071"/>
            </a:lvl5pPr>
            <a:lvl6pPr>
              <a:defRPr sz="1071"/>
            </a:lvl6pPr>
            <a:lvl7pPr>
              <a:defRPr sz="1071"/>
            </a:lvl7pPr>
            <a:lvl8pPr>
              <a:defRPr sz="1071"/>
            </a:lvl8pPr>
            <a:lvl9pPr>
              <a:defRPr sz="107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517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6" y="544125"/>
            <a:ext cx="5748207" cy="117893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6" y="1928878"/>
            <a:ext cx="2798775" cy="514367"/>
          </a:xfrm>
        </p:spPr>
        <p:txBody>
          <a:bodyPr anchor="b">
            <a:noAutofit/>
          </a:bodyPr>
          <a:lstStyle>
            <a:lvl1pPr marL="0" indent="0">
              <a:buNone/>
              <a:defRPr sz="2142" b="0"/>
            </a:lvl1pPr>
            <a:lvl2pPr marL="408097" indent="0">
              <a:buNone/>
              <a:defRPr sz="1785" b="1"/>
            </a:lvl2pPr>
            <a:lvl3pPr marL="816193" indent="0">
              <a:buNone/>
              <a:defRPr sz="1607" b="1"/>
            </a:lvl3pPr>
            <a:lvl4pPr marL="1224290" indent="0">
              <a:buNone/>
              <a:defRPr sz="1428" b="1"/>
            </a:lvl4pPr>
            <a:lvl5pPr marL="1632387" indent="0">
              <a:buNone/>
              <a:defRPr sz="1428" b="1"/>
            </a:lvl5pPr>
            <a:lvl6pPr marL="2040484" indent="0">
              <a:buNone/>
              <a:defRPr sz="1428" b="1"/>
            </a:lvl6pPr>
            <a:lvl7pPr marL="2448580" indent="0">
              <a:buNone/>
              <a:defRPr sz="1428" b="1"/>
            </a:lvl7pPr>
            <a:lvl8pPr marL="2856677" indent="0">
              <a:buNone/>
              <a:defRPr sz="1428" b="1"/>
            </a:lvl8pPr>
            <a:lvl9pPr marL="3264774" indent="0">
              <a:buNone/>
              <a:defRPr sz="14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026" y="2443246"/>
            <a:ext cx="2798775" cy="294923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1457" y="1928878"/>
            <a:ext cx="2798775" cy="514367"/>
          </a:xfrm>
        </p:spPr>
        <p:txBody>
          <a:bodyPr anchor="b">
            <a:noAutofit/>
          </a:bodyPr>
          <a:lstStyle>
            <a:lvl1pPr marL="0" indent="0">
              <a:buNone/>
              <a:defRPr sz="2142" b="0"/>
            </a:lvl1pPr>
            <a:lvl2pPr marL="408097" indent="0">
              <a:buNone/>
              <a:defRPr sz="1785" b="1"/>
            </a:lvl2pPr>
            <a:lvl3pPr marL="816193" indent="0">
              <a:buNone/>
              <a:defRPr sz="1607" b="1"/>
            </a:lvl3pPr>
            <a:lvl4pPr marL="1224290" indent="0">
              <a:buNone/>
              <a:defRPr sz="1428" b="1"/>
            </a:lvl4pPr>
            <a:lvl5pPr marL="1632387" indent="0">
              <a:buNone/>
              <a:defRPr sz="1428" b="1"/>
            </a:lvl5pPr>
            <a:lvl6pPr marL="2040484" indent="0">
              <a:buNone/>
              <a:defRPr sz="1428" b="1"/>
            </a:lvl6pPr>
            <a:lvl7pPr marL="2448580" indent="0">
              <a:buNone/>
              <a:defRPr sz="1428" b="1"/>
            </a:lvl7pPr>
            <a:lvl8pPr marL="2856677" indent="0">
              <a:buNone/>
              <a:defRPr sz="1428" b="1"/>
            </a:lvl8pPr>
            <a:lvl9pPr marL="3264774" indent="0">
              <a:buNone/>
              <a:defRPr sz="14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1457" y="2443246"/>
            <a:ext cx="2798775" cy="294923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2163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6" y="544125"/>
            <a:ext cx="5748208" cy="1178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4676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4183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6" y="1337643"/>
            <a:ext cx="2526665" cy="1141149"/>
          </a:xfrm>
        </p:spPr>
        <p:txBody>
          <a:bodyPr anchor="b">
            <a:normAutofit/>
          </a:bodyPr>
          <a:lstStyle>
            <a:lvl1pPr>
              <a:defRPr sz="17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988" y="459619"/>
            <a:ext cx="3066245" cy="493285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26" y="2478792"/>
            <a:ext cx="2526665" cy="2306860"/>
          </a:xfrm>
        </p:spPr>
        <p:txBody>
          <a:bodyPr>
            <a:normAutofit/>
          </a:bodyPr>
          <a:lstStyle>
            <a:lvl1pPr marL="0" indent="0">
              <a:buNone/>
              <a:defRPr sz="1250"/>
            </a:lvl1pPr>
            <a:lvl2pPr marL="306073" indent="0">
              <a:buNone/>
              <a:defRPr sz="937"/>
            </a:lvl2pPr>
            <a:lvl3pPr marL="612145" indent="0">
              <a:buNone/>
              <a:defRPr sz="803"/>
            </a:lvl3pPr>
            <a:lvl4pPr marL="918218" indent="0">
              <a:buNone/>
              <a:defRPr sz="669"/>
            </a:lvl4pPr>
            <a:lvl5pPr marL="1224290" indent="0">
              <a:buNone/>
              <a:defRPr sz="669"/>
            </a:lvl5pPr>
            <a:lvl6pPr marL="1530363" indent="0">
              <a:buNone/>
              <a:defRPr sz="669"/>
            </a:lvl6pPr>
            <a:lvl7pPr marL="1836435" indent="0">
              <a:buNone/>
              <a:defRPr sz="669"/>
            </a:lvl7pPr>
            <a:lvl8pPr marL="2142508" indent="0">
              <a:buNone/>
              <a:defRPr sz="669"/>
            </a:lvl8pPr>
            <a:lvl9pPr marL="2448580" indent="0">
              <a:buNone/>
              <a:defRPr sz="6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486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26" y="4284980"/>
            <a:ext cx="5748208" cy="505866"/>
          </a:xfrm>
        </p:spPr>
        <p:txBody>
          <a:bodyPr anchor="b">
            <a:normAutofit/>
          </a:bodyPr>
          <a:lstStyle>
            <a:lvl1pPr algn="l">
              <a:defRPr sz="21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026" y="544125"/>
            <a:ext cx="5748208" cy="3432659"/>
          </a:xfrm>
        </p:spPr>
        <p:txBody>
          <a:bodyPr anchor="t">
            <a:normAutofit/>
          </a:bodyPr>
          <a:lstStyle>
            <a:lvl1pPr marL="0" indent="0" algn="ctr">
              <a:buNone/>
              <a:defRPr sz="1428"/>
            </a:lvl1pPr>
            <a:lvl2pPr marL="408097" indent="0">
              <a:buNone/>
              <a:defRPr sz="1428"/>
            </a:lvl2pPr>
            <a:lvl3pPr marL="816193" indent="0">
              <a:buNone/>
              <a:defRPr sz="1428"/>
            </a:lvl3pPr>
            <a:lvl4pPr marL="1224290" indent="0">
              <a:buNone/>
              <a:defRPr sz="1428"/>
            </a:lvl4pPr>
            <a:lvl5pPr marL="1632387" indent="0">
              <a:buNone/>
              <a:defRPr sz="1428"/>
            </a:lvl5pPr>
            <a:lvl6pPr marL="2040484" indent="0">
              <a:buNone/>
              <a:defRPr sz="1428"/>
            </a:lvl6pPr>
            <a:lvl7pPr marL="2448580" indent="0">
              <a:buNone/>
              <a:defRPr sz="1428"/>
            </a:lvl7pPr>
            <a:lvl8pPr marL="2856677" indent="0">
              <a:buNone/>
              <a:defRPr sz="1428"/>
            </a:lvl8pPr>
            <a:lvl9pPr marL="3264774" indent="0">
              <a:buNone/>
              <a:defRPr sz="142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026" y="4790846"/>
            <a:ext cx="5748208" cy="601629"/>
          </a:xfrm>
        </p:spPr>
        <p:txBody>
          <a:bodyPr>
            <a:normAutofit/>
          </a:bodyPr>
          <a:lstStyle>
            <a:lvl1pPr marL="0" indent="0">
              <a:buNone/>
              <a:defRPr sz="1071"/>
            </a:lvl1pPr>
            <a:lvl2pPr marL="408097" indent="0">
              <a:buNone/>
              <a:defRPr sz="1071"/>
            </a:lvl2pPr>
            <a:lvl3pPr marL="816193" indent="0">
              <a:buNone/>
              <a:defRPr sz="893"/>
            </a:lvl3pPr>
            <a:lvl4pPr marL="1224290" indent="0">
              <a:buNone/>
              <a:defRPr sz="803"/>
            </a:lvl4pPr>
            <a:lvl5pPr marL="1632387" indent="0">
              <a:buNone/>
              <a:defRPr sz="803"/>
            </a:lvl5pPr>
            <a:lvl6pPr marL="2040484" indent="0">
              <a:buNone/>
              <a:defRPr sz="803"/>
            </a:lvl6pPr>
            <a:lvl7pPr marL="2448580" indent="0">
              <a:buNone/>
              <a:defRPr sz="803"/>
            </a:lvl7pPr>
            <a:lvl8pPr marL="2856677" indent="0">
              <a:buNone/>
              <a:defRPr sz="803"/>
            </a:lvl8pPr>
            <a:lvl9pPr marL="3264774" indent="0">
              <a:buNone/>
              <a:defRPr sz="8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202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667" y="-7558"/>
            <a:ext cx="8305137" cy="6136516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2026" y="544125"/>
            <a:ext cx="5748207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026" y="1928527"/>
            <a:ext cx="5748208" cy="346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4761" y="5392476"/>
            <a:ext cx="619520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5D47-E8F3-4E3B-8C86-169077A0E57C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026" y="5392476"/>
            <a:ext cx="4186359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6012" y="5392476"/>
            <a:ext cx="464222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hf hdr="0" dt="0"/>
  <p:txStyles>
    <p:titleStyle>
      <a:lvl1pPr algn="l" defTabSz="408097" rtl="0" eaLnBrk="1" latinLnBrk="0" hangingPunct="1">
        <a:spcBef>
          <a:spcPct val="0"/>
        </a:spcBef>
        <a:buNone/>
        <a:defRPr sz="3213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3" indent="-306073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3157" indent="-255060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2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0242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28339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36435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44532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52629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60725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68822" indent="-204048" algn="l" defTabSz="408097" rtl="0" eaLnBrk="1" latinLnBrk="0" hangingPunct="1">
        <a:spcBef>
          <a:spcPts val="893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1pPr>
      <a:lvl2pPr marL="408097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2pPr>
      <a:lvl3pPr marL="816193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3pPr>
      <a:lvl4pPr marL="1224290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632387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2040484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2448580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856677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3264774" algn="l" defTabSz="408097" rtl="0" eaLnBrk="1" latinLnBrk="0" hangingPunct="1"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7.jpeg"/><Relationship Id="rId10" Type="http://schemas.openxmlformats.org/officeDocument/2006/relationships/image" Target="../media/image27.jpeg"/><Relationship Id="rId4" Type="http://schemas.openxmlformats.org/officeDocument/2006/relationships/image" Target="../media/image40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EB8D2C-92D2-495D-8EC6-5F045346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82"/>
            <a:ext cx="1737511" cy="17253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37781D-7BC7-4326-B690-46991E04DAA3}"/>
              </a:ext>
            </a:extLst>
          </p:cNvPr>
          <p:cNvSpPr/>
          <p:nvPr/>
        </p:nvSpPr>
        <p:spPr>
          <a:xfrm>
            <a:off x="1300743" y="341995"/>
            <a:ext cx="51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Международная конференция 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«Ягоды России 2020»</a:t>
            </a:r>
          </a:p>
        </p:txBody>
      </p:sp>
      <p:sp>
        <p:nvSpPr>
          <p:cNvPr id="5" name="Title 13"/>
          <p:cNvSpPr txBox="1">
            <a:spLocks/>
          </p:cNvSpPr>
          <p:nvPr/>
        </p:nvSpPr>
        <p:spPr bwMode="auto">
          <a:xfrm>
            <a:off x="1737511" y="4773386"/>
            <a:ext cx="4985658" cy="970709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200" b="1" dirty="0">
                <a:solidFill>
                  <a:schemeClr val="tx1"/>
                </a:solidFill>
              </a:rPr>
              <a:t>ОСОБЕННОСТИ ФОРМИРОВАНИЯ ПРОДУКТИВНОСТИ СОРТОВ ЖИМОЛОСТИ ПРИ ИСПОЛЬЗОВАНИИ ПОСАДОЧНОГО МАТЕРИАЛА ПОЛУЧЕННОГО РАЗНЫМИ ТЕХНОЛОГИЯМИ</a:t>
            </a:r>
            <a:r>
              <a:rPr lang="ru-RU" sz="6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Брыксин. Д.М.              </a:t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с.-х. наук</a:t>
            </a:r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E-mail:lonicera.konf@mail.ru</a:t>
            </a:r>
            <a:endParaRPr lang="ru-RU" altLang="ru-RU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НПЦ </a:t>
            </a:r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Агропищепром</a:t>
            </a:r>
            <a:r>
              <a:rPr lang="ru-RU" alt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ФНЦ им. И.В. Мичурина.</a:t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Мичуринск.</a:t>
            </a:r>
            <a:b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62562"/>
              </p:ext>
            </p:extLst>
          </p:nvPr>
        </p:nvGraphicFramePr>
        <p:xfrm>
          <a:off x="1737511" y="4054579"/>
          <a:ext cx="2031319" cy="143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4" imgW="0" imgH="0" progId="PBrush">
                  <p:embed/>
                </p:oleObj>
              </mc:Choice>
              <mc:Fallback>
                <p:oleObj r:id="rId4" imgW="0" imgH="0" progId="PBrus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511" y="4054579"/>
                        <a:ext cx="2031319" cy="1434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81040" y="5690019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1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200" y="1241126"/>
            <a:ext cx="460522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«Эверест»</a:t>
            </a:r>
            <a:endParaRPr lang="ru-RU" b="1" dirty="0">
              <a:solidFill>
                <a:srgbClr val="00B050"/>
              </a:solidFill>
              <a:latin typeface="Trebuchet MS" pitchFamily="34" charset="0"/>
            </a:endParaRP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НПЦ “Агропищепром”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</a:t>
            </a:r>
            <a:r>
              <a:rPr lang="ru-RU" sz="1600" dirty="0">
                <a:latin typeface="Trebuchet MS" pitchFamily="34" charset="0"/>
              </a:rPr>
              <a:t> среднерослый, среднераскидистый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розовые,  слабоопушенные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крупные, светло-зеленые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1,3 г., веретеновидные, голубые.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 </a:t>
            </a:r>
            <a:r>
              <a:rPr lang="ru-RU" sz="1600" dirty="0">
                <a:latin typeface="Trebuchet MS" pitchFamily="34" charset="0"/>
              </a:rPr>
              <a:t>ягод сладкий, десертный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4,0-4,5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 </a:t>
            </a:r>
            <a:r>
              <a:rPr lang="ru-RU" sz="1600" dirty="0">
                <a:latin typeface="Trebuchet MS" pitchFamily="34" charset="0"/>
              </a:rPr>
              <a:t>очень слабая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</a:t>
            </a:r>
            <a:r>
              <a:rPr lang="ru-RU" sz="1600" dirty="0">
                <a:latin typeface="Trebuchet MS" pitchFamily="34" charset="0"/>
              </a:rPr>
              <a:t> высокая</a:t>
            </a: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655360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промышленного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24" y="1178936"/>
            <a:ext cx="2835564" cy="40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22984" y="5552133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4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9" y="1291926"/>
            <a:ext cx="460522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«Диана»</a:t>
            </a: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ФНЦ им И.В. Мичурина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</a:t>
            </a:r>
            <a:r>
              <a:rPr lang="ru-RU" sz="1600" dirty="0">
                <a:latin typeface="Trebuchet MS" pitchFamily="34" charset="0"/>
              </a:rPr>
              <a:t> среднерослый, среднераскидистый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розовые,  неопушенные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 </a:t>
            </a:r>
            <a:r>
              <a:rPr lang="ru-RU" sz="1600" dirty="0">
                <a:latin typeface="Trebuchet MS" pitchFamily="34" charset="0"/>
              </a:rPr>
              <a:t>средние, 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1,5 г., кувшиновидные.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сладкий, десертный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3,5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отсутствует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 </a:t>
            </a:r>
            <a:r>
              <a:rPr lang="ru-RU" sz="1600" dirty="0">
                <a:latin typeface="Trebuchet MS" pitchFamily="34" charset="0"/>
              </a:rPr>
              <a:t>высокая</a:t>
            </a:r>
          </a:p>
          <a:p>
            <a:endParaRPr lang="ru-RU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655360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промышленного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392" y="1178936"/>
            <a:ext cx="2658608" cy="38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57669" y="5602933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98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рт Мичуринское див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909" y="1143406"/>
            <a:ext cx="3018291" cy="4023590"/>
          </a:xfr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7" y="903319"/>
            <a:ext cx="460522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      Сорт </a:t>
            </a:r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жимолости </a:t>
            </a:r>
            <a:endParaRPr lang="ru-RU" b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    «</a:t>
            </a:r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Мичуринское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диво</a:t>
            </a:r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»</a:t>
            </a: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Научно-производственный центр “Агропищепром”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 </a:t>
            </a:r>
            <a:r>
              <a:rPr lang="ru-RU" sz="1600" dirty="0">
                <a:latin typeface="Trebuchet MS" pitchFamily="34" charset="0"/>
              </a:rPr>
              <a:t>сильнорослый, слабораскидистый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прямые, светло-зеленые, матовые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крупные, светло-зеленые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 </a:t>
            </a:r>
            <a:r>
              <a:rPr lang="ru-RU" sz="1600" dirty="0">
                <a:latin typeface="Trebuchet MS" pitchFamily="34" charset="0"/>
              </a:rPr>
              <a:t>очень крупные,  масса 1 плода 1,5 г, веретеновидной формы, темно-синие с голубым налетом. </a:t>
            </a:r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 smtClean="0">
                <a:latin typeface="Trebuchet MS" pitchFamily="34" charset="0"/>
              </a:rPr>
              <a:t> </a:t>
            </a:r>
            <a:r>
              <a:rPr lang="ru-RU" sz="1600" dirty="0">
                <a:latin typeface="Trebuchet MS" pitchFamily="34" charset="0"/>
              </a:rPr>
              <a:t>сладкий с ароматом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 </a:t>
            </a:r>
            <a:r>
              <a:rPr lang="ru-RU" sz="1600" dirty="0">
                <a:latin typeface="Trebuchet MS" pitchFamily="34" charset="0"/>
              </a:rPr>
              <a:t>5,2-5,7 кг с куста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очень слабая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</a:t>
            </a:r>
            <a:r>
              <a:rPr lang="ru-RU" sz="1600" dirty="0">
                <a:latin typeface="Trebuchet MS" pitchFamily="34" charset="0"/>
              </a:rPr>
              <a:t> высокая</a:t>
            </a: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655360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промышленного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1212" y="5573905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2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219931" y="10536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способы получения посадочного материала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жимолости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1087" y="600004"/>
            <a:ext cx="6516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B050"/>
                </a:solidFill>
              </a:rPr>
              <a:t>Размножение одревесневшими черенками</a:t>
            </a:r>
          </a:p>
        </p:txBody>
      </p:sp>
      <p:pic>
        <p:nvPicPr>
          <p:cNvPr id="4" name="Picture 8" descr="посадка 1 апр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" y="1189471"/>
            <a:ext cx="2510588" cy="188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stre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2" y="1983136"/>
            <a:ext cx="1238250" cy="3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9760" y="3087914"/>
            <a:ext cx="273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FF0000"/>
                </a:solidFill>
              </a:rPr>
              <a:t>Посадка </a:t>
            </a:r>
            <a:r>
              <a:rPr lang="en-US" altLang="ru-RU" sz="1400" b="1">
                <a:solidFill>
                  <a:srgbClr val="FF0000"/>
                </a:solidFill>
              </a:rPr>
              <a:t>III </a:t>
            </a:r>
            <a:r>
              <a:rPr lang="ru-RU" altLang="ru-RU" sz="1400" b="1">
                <a:solidFill>
                  <a:srgbClr val="FF0000"/>
                </a:solidFill>
              </a:rPr>
              <a:t>декада марта</a:t>
            </a:r>
          </a:p>
        </p:txBody>
      </p:sp>
      <p:pic>
        <p:nvPicPr>
          <p:cNvPr id="9" name="Picture 10" descr="parnik6-248x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97" y="1000114"/>
            <a:ext cx="2709738" cy="2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15 июн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3609624"/>
            <a:ext cx="2764972" cy="20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840853" y="5645604"/>
            <a:ext cx="27352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</a:rPr>
              <a:t>Черенки через 2,5 месяца после посадки</a:t>
            </a:r>
          </a:p>
        </p:txBody>
      </p:sp>
      <p:pic>
        <p:nvPicPr>
          <p:cNvPr id="12" name="Picture 17" descr="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68">
            <a:off x="6920201" y="2716084"/>
            <a:ext cx="581486" cy="7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strel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63" y="4736528"/>
            <a:ext cx="1238250" cy="2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укоренённый одревесневший черенок после выкопки из парни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35" y="3827630"/>
            <a:ext cx="1590974" cy="21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1" y="4014610"/>
            <a:ext cx="928250" cy="8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imag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63" y="2565181"/>
            <a:ext cx="1608818" cy="9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21514" y="5741412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4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0" y="-47276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способы получения посадочного материала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жимолости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49086" y="531061"/>
            <a:ext cx="60089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B050"/>
                </a:solidFill>
              </a:rPr>
              <a:t>Размножение зелёными черенками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2" y="1364342"/>
            <a:ext cx="874027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61" y="1131660"/>
            <a:ext cx="2152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stre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705">
            <a:off x="1400638" y="1741865"/>
            <a:ext cx="1096240" cy="1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81113" y="2300854"/>
            <a:ext cx="2118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FF0000"/>
                </a:solidFill>
              </a:rPr>
              <a:t>Посадка </a:t>
            </a:r>
            <a:r>
              <a:rPr lang="en-US" altLang="ru-RU" sz="1200" b="1" dirty="0">
                <a:solidFill>
                  <a:srgbClr val="FF0000"/>
                </a:solidFill>
              </a:rPr>
              <a:t>III </a:t>
            </a:r>
            <a:r>
              <a:rPr lang="ru-RU" altLang="ru-RU" sz="1200" b="1" dirty="0">
                <a:solidFill>
                  <a:srgbClr val="FF0000"/>
                </a:solidFill>
              </a:rPr>
              <a:t>декада мая</a:t>
            </a:r>
          </a:p>
        </p:txBody>
      </p:sp>
      <p:pic>
        <p:nvPicPr>
          <p:cNvPr id="12" name="Picture 13" descr="IMG_39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36" y="1990024"/>
            <a:ext cx="1191178" cy="158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50" y="4151085"/>
            <a:ext cx="1323429" cy="15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69" y="4208234"/>
            <a:ext cx="1169599" cy="14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35" y="983321"/>
            <a:ext cx="1112672" cy="10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2" y="3635828"/>
            <a:ext cx="890649" cy="8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20" y="2780032"/>
            <a:ext cx="1608818" cy="9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922">
            <a:off x="4835435" y="1559247"/>
            <a:ext cx="535036" cy="6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3665">
            <a:off x="5358977" y="3581057"/>
            <a:ext cx="535036" cy="6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stre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1620" y="4771497"/>
            <a:ext cx="1096240" cy="1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5383" y="5588419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10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8469" y="5660990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920515" cy="589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способы получения посадочного материала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жимолости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" y="2329543"/>
            <a:ext cx="1247983" cy="11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45179" y="538668"/>
            <a:ext cx="40976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B050"/>
                </a:solidFill>
              </a:rPr>
              <a:t>Размножение </a:t>
            </a:r>
            <a:r>
              <a:rPr lang="en-US" altLang="ru-RU" sz="1600" b="1" dirty="0">
                <a:solidFill>
                  <a:srgbClr val="00B050"/>
                </a:solidFill>
              </a:rPr>
              <a:t>IN VITRO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99" y="2922010"/>
            <a:ext cx="1088782" cy="8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08" y="2914753"/>
            <a:ext cx="918665" cy="8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agropit.ru/files/2019/01/gor7honeysuckle-136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6" y="4271071"/>
            <a:ext cx="868639" cy="12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5328" y="4271071"/>
            <a:ext cx="2561772" cy="170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6752" y="2319667"/>
            <a:ext cx="1716214" cy="1190171"/>
          </a:xfrm>
          <a:prstGeom prst="rect">
            <a:avLst/>
          </a:prstGeom>
          <a:noFill/>
        </p:spPr>
      </p:pic>
      <p:pic>
        <p:nvPicPr>
          <p:cNvPr id="4098" name="Picture 2" descr="https://agropit.ru/files/2019/02/lab-800x4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89" y="877222"/>
            <a:ext cx="2635078" cy="16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strel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705">
            <a:off x="801229" y="1743676"/>
            <a:ext cx="1115722" cy="1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trel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761">
            <a:off x="5017357" y="1546846"/>
            <a:ext cx="1096240" cy="1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3665">
            <a:off x="6123607" y="3731919"/>
            <a:ext cx="535036" cy="6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strel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41403" y="4977698"/>
            <a:ext cx="1096240" cy="1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2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219930" y="141165"/>
            <a:ext cx="6920515" cy="64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исследований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5726" y="5719048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81188" y="2261703"/>
            <a:ext cx="60937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solidFill>
                  <a:srgbClr val="00B050"/>
                </a:solidFill>
              </a:rPr>
              <a:t>     Цель</a:t>
            </a:r>
            <a:r>
              <a:rPr lang="en-US" altLang="ru-RU" sz="1400" b="1" dirty="0" smtClean="0">
                <a:solidFill>
                  <a:srgbClr val="00B050"/>
                </a:solidFill>
              </a:rPr>
              <a:t>:</a:t>
            </a:r>
            <a:r>
              <a:rPr lang="ru-RU" altLang="ru-RU" sz="14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400" b="1" dirty="0" smtClean="0"/>
              <a:t>определить влияние посадочного материала, полученного различными способами на рост, развитие и формирование продуктивности  растений жимолости сорта </a:t>
            </a:r>
            <a:r>
              <a:rPr lang="en-US" altLang="ru-RU" sz="1400" b="1" dirty="0" smtClean="0"/>
              <a:t>“</a:t>
            </a:r>
            <a:r>
              <a:rPr lang="ru-RU" altLang="ru-RU" sz="1400" b="1" dirty="0" smtClean="0"/>
              <a:t>Мичуринское диво</a:t>
            </a:r>
            <a:r>
              <a:rPr lang="en-US" altLang="ru-RU" sz="1400" b="1" dirty="0" smtClean="0"/>
              <a:t>”</a:t>
            </a:r>
            <a:r>
              <a:rPr lang="ru-RU" altLang="ru-RU" sz="1400" b="1" dirty="0" smtClean="0"/>
              <a:t>.</a:t>
            </a:r>
            <a:endParaRPr lang="ru-RU" altLang="ru-RU" sz="1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1188" y="859924"/>
            <a:ext cx="60937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solidFill>
                  <a:srgbClr val="00B050"/>
                </a:solidFill>
              </a:rPr>
              <a:t>     Место и объекты исследований</a:t>
            </a:r>
            <a:r>
              <a:rPr lang="en-US" altLang="ru-RU" sz="1400" b="1" dirty="0" smtClean="0">
                <a:solidFill>
                  <a:srgbClr val="00B050"/>
                </a:solidFill>
              </a:rPr>
              <a:t>:</a:t>
            </a:r>
            <a:r>
              <a:rPr lang="ru-RU" altLang="ru-RU" sz="14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1400" b="1" dirty="0" smtClean="0"/>
              <a:t>работа проводилась  в лабораторных условиях и опытном участке научно-производственного центра Агропищепром (Мичуринск) в период с 2016 по 2019 гг. В качестве объекта использовали сорт селекции НПЦ Агропищепром -  </a:t>
            </a:r>
            <a:r>
              <a:rPr lang="en-US" altLang="ru-RU" sz="1400" b="1" dirty="0" smtClean="0"/>
              <a:t>“</a:t>
            </a:r>
            <a:r>
              <a:rPr lang="ru-RU" altLang="ru-RU" sz="1400" b="1" dirty="0" smtClean="0"/>
              <a:t>Мичуринское диво</a:t>
            </a:r>
            <a:r>
              <a:rPr lang="en-US" altLang="ru-RU" sz="1400" b="1" dirty="0" smtClean="0"/>
              <a:t>”</a:t>
            </a:r>
            <a:r>
              <a:rPr lang="ru-RU" altLang="ru-RU" sz="1400" b="1" dirty="0" smtClean="0"/>
              <a:t>.</a:t>
            </a:r>
            <a:endParaRPr lang="ru-RU" altLang="ru-RU" sz="1400" b="1" dirty="0">
              <a:solidFill>
                <a:srgbClr val="00B05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1188" y="3542382"/>
            <a:ext cx="60937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solidFill>
                  <a:srgbClr val="00B050"/>
                </a:solidFill>
              </a:rPr>
              <a:t>     Задачи исследований</a:t>
            </a:r>
            <a:r>
              <a:rPr lang="en-US" altLang="ru-RU" sz="1400" b="1" dirty="0" smtClean="0">
                <a:solidFill>
                  <a:srgbClr val="00B050"/>
                </a:solidFill>
              </a:rPr>
              <a:t>:</a:t>
            </a:r>
            <a:endParaRPr lang="ru-RU" altLang="ru-RU" sz="1400" b="1" dirty="0" smtClean="0">
              <a:solidFill>
                <a:srgbClr val="00B050"/>
              </a:solidFill>
            </a:endParaRPr>
          </a:p>
          <a:p>
            <a:pPr algn="just"/>
            <a:endParaRPr lang="en-US" altLang="ru-RU" sz="1400" b="1" dirty="0" smtClean="0"/>
          </a:p>
          <a:p>
            <a:pPr algn="just"/>
            <a:r>
              <a:rPr lang="en-US" altLang="ru-RU" sz="1400" b="1" dirty="0" smtClean="0"/>
              <a:t>-   </a:t>
            </a:r>
            <a:r>
              <a:rPr lang="ru-RU" altLang="ru-RU" sz="1400" b="1" dirty="0" smtClean="0"/>
              <a:t>определить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качество корневой системы в зависимости от способа получения посадочного материала</a:t>
            </a:r>
            <a:r>
              <a:rPr lang="en-US" altLang="ru-RU" sz="1400" b="1" dirty="0" smtClean="0"/>
              <a:t>;</a:t>
            </a:r>
            <a:endParaRPr lang="ru-RU" altLang="ru-RU" sz="1400" b="1" dirty="0" smtClean="0"/>
          </a:p>
          <a:p>
            <a:pPr algn="just"/>
            <a:endParaRPr lang="en-US" altLang="ru-RU" sz="1400" b="1" dirty="0" smtClean="0"/>
          </a:p>
          <a:p>
            <a:pPr algn="just"/>
            <a:r>
              <a:rPr lang="ru-RU" altLang="ru-RU" sz="1400" b="1" dirty="0" smtClean="0"/>
              <a:t>-    выявить особенности  формирования продуктивности и её компонентов при использовании посадочного материала, полученного разными способами.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85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27" y="3921048"/>
            <a:ext cx="539035" cy="18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846" y="3271897"/>
            <a:ext cx="1550448" cy="213589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12" y="4773540"/>
            <a:ext cx="315564" cy="63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33" y="3872744"/>
            <a:ext cx="1075022" cy="19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454987" y="4339845"/>
            <a:ext cx="6226879" cy="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454988" y="4679575"/>
            <a:ext cx="6226879" cy="1"/>
          </a:xfrm>
          <a:prstGeom prst="straightConnector1">
            <a:avLst/>
          </a:prstGeom>
          <a:ln w="22225" cmpd="sng">
            <a:solidFill>
              <a:schemeClr val="tx1"/>
            </a:solidFill>
            <a:prstDash val="dash"/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3"/>
          <p:cNvSpPr txBox="1">
            <a:spLocks/>
          </p:cNvSpPr>
          <p:nvPr/>
        </p:nvSpPr>
        <p:spPr bwMode="auto">
          <a:xfrm>
            <a:off x="-53784" y="4245668"/>
            <a:ext cx="1612553" cy="188553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высота обрезки</a:t>
            </a:r>
            <a:endParaRPr lang="ru-RU" altLang="ru-RU" sz="5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-109659" y="4703538"/>
            <a:ext cx="1724305" cy="113748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глубина посадки</a:t>
            </a:r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-53784" y="0"/>
            <a:ext cx="7235371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араметры корневой системы посадочного материала жимолости сорта </a:t>
            </a:r>
            <a:r>
              <a:rPr lang="en-US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Мичуринское диво</a:t>
            </a:r>
            <a:r>
              <a:rPr lang="en-US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зависимости от способа получения посадочного материала (2016 г.)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49691"/>
              </p:ext>
            </p:extLst>
          </p:nvPr>
        </p:nvGraphicFramePr>
        <p:xfrm>
          <a:off x="907440" y="1087550"/>
          <a:ext cx="5520269" cy="211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74"/>
                <a:gridCol w="1324971"/>
                <a:gridCol w="1362224"/>
              </a:tblGrid>
              <a:tr h="5812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 получения посадочного материала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корней, шт.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Длина корней, см.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Укоренённый одревесневший черенок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Укоренённый зелёный</a:t>
                      </a:r>
                      <a:r>
                        <a:rPr lang="ru-RU" baseline="0" dirty="0" smtClean="0"/>
                        <a:t> черенок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 </a:t>
                      </a:r>
                      <a:r>
                        <a:rPr lang="en-US" dirty="0" smtClean="0"/>
                        <a:t>IN VITRO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6526" y="5647558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-126357" y="10538"/>
            <a:ext cx="7235371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Слагаемые потенциальной продуктивности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жимолости сорта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Мичуринское диво</a:t>
            </a:r>
            <a:r>
              <a:rPr lang="en-US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(2017-2019 гг.)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13168"/>
              </p:ext>
            </p:extLst>
          </p:nvPr>
        </p:nvGraphicFramePr>
        <p:xfrm>
          <a:off x="872063" y="1080617"/>
          <a:ext cx="5520264" cy="1586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  <a:gridCol w="460022"/>
              </a:tblGrid>
              <a:tr h="347881">
                <a:tc gridSpan="1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однолетнего прироста, м/куст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15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укоренённый одревесневший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черенок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08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укоренённый зелёный черенок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растение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 vitro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2588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 smtClean="0"/>
                        <a:t>Σ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 smtClean="0"/>
                        <a:t>Σ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 г.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b="1" dirty="0" smtClean="0"/>
                        <a:t>Σ</a:t>
                      </a:r>
                      <a:endParaRPr lang="ru-RU" sz="1000" b="1" dirty="0"/>
                    </a:p>
                  </a:txBody>
                  <a:tcPr/>
                </a:tc>
              </a:tr>
              <a:tr h="35372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16,9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67680"/>
              </p:ext>
            </p:extLst>
          </p:nvPr>
        </p:nvGraphicFramePr>
        <p:xfrm>
          <a:off x="484449" y="2772228"/>
          <a:ext cx="6414108" cy="262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507"/>
                <a:gridCol w="372278"/>
                <a:gridCol w="493393"/>
                <a:gridCol w="493393"/>
                <a:gridCol w="493393"/>
                <a:gridCol w="493393"/>
                <a:gridCol w="493393"/>
                <a:gridCol w="493393"/>
                <a:gridCol w="493393"/>
                <a:gridCol w="493393"/>
                <a:gridCol w="493393"/>
                <a:gridCol w="493393"/>
                <a:gridCol w="493393"/>
              </a:tblGrid>
              <a:tr h="275770">
                <a:tc gridSpan="1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Слагаемые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потенциальной продуктивности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915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укоренённый одревесневший</a:t>
                      </a:r>
                    </a:p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черенок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08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укоренённый зелёный черенок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растение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i="1" dirty="0" smtClean="0">
                          <a:solidFill>
                            <a:srgbClr val="00B05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in vitro</a:t>
                      </a:r>
                      <a:endParaRPr lang="ru-RU" altLang="ru-RU" sz="1000" i="1" dirty="0" smtClean="0">
                        <a:solidFill>
                          <a:srgbClr val="00B050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2588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Год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2017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2018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/>
                        <a:t>2019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</a:tr>
              <a:tr h="3537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Кол.-во двуцвет-ников,</a:t>
                      </a:r>
                      <a:r>
                        <a:rPr lang="ru-RU" sz="800" baseline="0" dirty="0" smtClean="0"/>
                        <a:t> шт./</a:t>
                      </a:r>
                      <a:r>
                        <a:rPr lang="ru-RU" sz="800" baseline="0" dirty="0" err="1" smtClean="0"/>
                        <a:t>м.п</a:t>
                      </a:r>
                      <a:r>
                        <a:rPr lang="ru-RU" sz="800" baseline="0" dirty="0" smtClean="0"/>
                        <a:t>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33</a:t>
                      </a:r>
                      <a:endParaRPr lang="ru-RU" sz="1000" dirty="0"/>
                    </a:p>
                  </a:txBody>
                  <a:tcPr/>
                </a:tc>
              </a:tr>
              <a:tr h="466280">
                <a:tc>
                  <a:txBody>
                    <a:bodyPr/>
                    <a:lstStyle/>
                    <a:p>
                      <a:pPr marL="0" marR="0" indent="0" algn="l" defTabSz="408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Кол.-во плодов,</a:t>
                      </a:r>
                      <a:r>
                        <a:rPr lang="ru-RU" sz="800" baseline="0" dirty="0" smtClean="0"/>
                        <a:t> шт./</a:t>
                      </a:r>
                      <a:r>
                        <a:rPr lang="ru-RU" sz="800" baseline="0" dirty="0" err="1" smtClean="0"/>
                        <a:t>м.п</a:t>
                      </a:r>
                      <a:r>
                        <a:rPr lang="ru-RU" sz="800" baseline="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</a:t>
                      </a:r>
                      <a:endParaRPr lang="ru-RU" sz="1000" dirty="0"/>
                    </a:p>
                  </a:txBody>
                  <a:tcPr/>
                </a:tc>
              </a:tr>
              <a:tr h="3537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Масса плода, г.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61" y="3781576"/>
            <a:ext cx="161925" cy="1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781576"/>
            <a:ext cx="161925" cy="1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90" y="3781576"/>
            <a:ext cx="161925" cy="1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20115" y="5711790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2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76" y="2255257"/>
            <a:ext cx="2175047" cy="2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13" y="2255257"/>
            <a:ext cx="2373087" cy="2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4" y="2242457"/>
            <a:ext cx="2169500" cy="242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-150183" y="14514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Ростовая активность жимолости сорта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Мичуринское диво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зависимости от использованного посадочного материала,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 г., возраст растений </a:t>
            </a:r>
            <a:r>
              <a:rPr lang="ru-RU" sz="2000" b="1" dirty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года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(3-й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год после посадки)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 bwMode="auto">
          <a:xfrm>
            <a:off x="301854" y="1917932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однолетний прирост, </a:t>
            </a:r>
          </a:p>
          <a:p>
            <a:pPr algn="ctr"/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 м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</a:t>
            </a:r>
          </a:p>
          <a:p>
            <a:pPr algn="ctr"/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 bwMode="auto">
          <a:xfrm>
            <a:off x="2775123" y="1735596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однолетний прирост, </a:t>
            </a:r>
          </a:p>
          <a:p>
            <a:pPr algn="ctr"/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 м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</a:t>
            </a:r>
          </a:p>
        </p:txBody>
      </p:sp>
      <p:sp>
        <p:nvSpPr>
          <p:cNvPr id="8" name="Title 13"/>
          <p:cNvSpPr txBox="1">
            <a:spLocks/>
          </p:cNvSpPr>
          <p:nvPr/>
        </p:nvSpPr>
        <p:spPr bwMode="auto">
          <a:xfrm>
            <a:off x="5214940" y="1735596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однолетний прирост, </a:t>
            </a:r>
          </a:p>
          <a:p>
            <a:pPr algn="ctr"/>
            <a:r>
              <a:rPr lang="ru-RU" alt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 м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 bwMode="auto">
          <a:xfrm>
            <a:off x="174171" y="1267378"/>
            <a:ext cx="2297183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укоренённый одревесневший</a:t>
            </a:r>
          </a:p>
          <a:p>
            <a:pPr algn="ctr"/>
            <a:r>
              <a:rPr lang="ru-RU" sz="56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черенок</a:t>
            </a:r>
            <a:endParaRPr lang="ru-RU" altLang="ru-RU" sz="5600" i="1" dirty="0" smtClean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 bwMode="auto">
          <a:xfrm>
            <a:off x="2769576" y="1193450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укоренённый зелёный черенок</a:t>
            </a:r>
            <a:endParaRPr lang="ru-RU" altLang="ru-RU" sz="5600" i="1" dirty="0" smtClean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 bwMode="auto">
          <a:xfrm>
            <a:off x="5297713" y="1200882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i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растение</a:t>
            </a:r>
            <a:endParaRPr lang="ru-RU" altLang="ru-RU" sz="5600" i="1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00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vitro</a:t>
            </a:r>
            <a:endParaRPr lang="ru-RU" altLang="ru-RU" sz="5600" i="1" dirty="0" smtClean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 bwMode="auto">
          <a:xfrm>
            <a:off x="301854" y="5219059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урожай</a:t>
            </a:r>
          </a:p>
          <a:p>
            <a:pPr algn="ctr"/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году, </a:t>
            </a:r>
          </a:p>
          <a:p>
            <a:pPr algn="ctr"/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0,10 кг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 (0,3 т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га.).</a:t>
            </a:r>
          </a:p>
          <a:p>
            <a:pPr algn="ctr"/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 bwMode="auto">
          <a:xfrm>
            <a:off x="2972483" y="5205143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урожай</a:t>
            </a:r>
          </a:p>
          <a:p>
            <a:pPr algn="ctr"/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году, </a:t>
            </a:r>
          </a:p>
          <a:p>
            <a:pPr algn="ctr"/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0,23 кг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 (0,6 т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га.).</a:t>
            </a:r>
          </a:p>
          <a:p>
            <a:pPr algn="ctr"/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3"/>
          <p:cNvSpPr txBox="1">
            <a:spLocks/>
          </p:cNvSpPr>
          <p:nvPr/>
        </p:nvSpPr>
        <p:spPr bwMode="auto">
          <a:xfrm>
            <a:off x="5501300" y="5204568"/>
            <a:ext cx="2169500" cy="404652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normAutofit fontScale="25000" lnSpcReduction="20000"/>
          </a:bodyPr>
          <a:lstStyle>
            <a:lvl1pPr algn="r" defTabSz="408097" rtl="0" eaLnBrk="1" latinLnBrk="0" hangingPunct="1">
              <a:spcBef>
                <a:spcPct val="0"/>
              </a:spcBef>
              <a:buNone/>
              <a:defRPr sz="482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урожай</a:t>
            </a:r>
          </a:p>
          <a:p>
            <a:pPr algn="ctr"/>
            <a:r>
              <a:rPr lang="ru-RU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году, </a:t>
            </a:r>
          </a:p>
          <a:p>
            <a:pPr algn="ctr"/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0,35 кг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куст (0,9 т</a:t>
            </a:r>
            <a:r>
              <a:rPr lang="en-US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га.).</a:t>
            </a:r>
          </a:p>
          <a:p>
            <a:pPr algn="ctr"/>
            <a:endParaRPr lang="ru-RU" altLang="ru-RU" sz="5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70332" y="5697276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1" y="3857640"/>
            <a:ext cx="851057" cy="86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7" y="752181"/>
            <a:ext cx="886846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59" y="2815771"/>
            <a:ext cx="889291" cy="9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5">
            <a:extLst>
              <a:ext uri="{FF2B5EF4-FFF2-40B4-BE49-F238E27FC236}">
                <a16:creationId xmlns:a16="http://schemas.microsoft.com/office/drawing/2014/main" xmlns="" id="{8A91A3D5-9B5F-464F-8674-E7BE9C100A7B}"/>
              </a:ext>
            </a:extLst>
          </p:cNvPr>
          <p:cNvSpPr txBox="1">
            <a:spLocks/>
          </p:cNvSpPr>
          <p:nvPr/>
        </p:nvSpPr>
        <p:spPr>
          <a:xfrm>
            <a:off x="24047" y="82871"/>
            <a:ext cx="6707571" cy="5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Мичуринск – научный центр по жимолости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32D9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1274">
            <a:off x="3656080" y="2486583"/>
            <a:ext cx="1799108" cy="96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s://agropit.ru/files/2019/01/gor7honeysuckle-136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15" y="1545619"/>
            <a:ext cx="725888" cy="106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62" y="699080"/>
            <a:ext cx="523081" cy="9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dachnyuchastok.ru/wp-content/uploads/2014/02/%D0%BF%D0%BE%D0%B4%D0%B3%D0%BE%D1%82%D0%BE%D0%B2%D0%BB%D0%B5%D0%BD%D0%BD%D1%8B%D0%B5-%D1%87%D0%B5%D1%80%D0%B5%D0%BD%D0%BA%D0%B8-%D0%B6%D0%B8%D0%BC%D0%BE%D0%BB%D0%BE%D1%81%D1%82%D0%B8-300x2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8" y="4240995"/>
            <a:ext cx="735995" cy="6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031" y="5191870"/>
            <a:ext cx="631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rebuchet MS" pitchFamily="34" charset="0"/>
              </a:rPr>
              <a:t>Мичуринские учёные по жимолости</a:t>
            </a:r>
            <a:r>
              <a:rPr lang="en-US" sz="1200" dirty="0" smtClean="0">
                <a:solidFill>
                  <a:srgbClr val="FF0000"/>
                </a:solidFill>
                <a:latin typeface="Trebuchet MS" pitchFamily="34" charset="0"/>
              </a:rPr>
              <a:t>: </a:t>
            </a:r>
            <a:r>
              <a:rPr lang="ru-RU" sz="1200" dirty="0" smtClean="0">
                <a:latin typeface="Trebuchet MS" pitchFamily="34" charset="0"/>
              </a:rPr>
              <a:t>Е.П. Куминов, В.А. Гудковский, Т.В. Жидёхина,</a:t>
            </a:r>
          </a:p>
          <a:p>
            <a:r>
              <a:rPr lang="ru-RU" sz="1200" dirty="0" smtClean="0">
                <a:latin typeface="Trebuchet MS" pitchFamily="34" charset="0"/>
              </a:rPr>
              <a:t> Ф.Г. Белосохов,  И.Б. Кирина, Д.М. Брыксин, С.А. Колесников, Т.Е. Бочарова и др.</a:t>
            </a:r>
            <a:endParaRPr lang="ru-RU" sz="1200" dirty="0"/>
          </a:p>
        </p:txBody>
      </p:sp>
      <p:pic>
        <p:nvPicPr>
          <p:cNvPr id="23" name="Picture 2049" descr="голубой десерт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174" y="1036778"/>
            <a:ext cx="2559369" cy="368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D:\с диска Ж\ВЫСТАВКА НАУКОГР (дополн)\музей\ученые\КУМИНОВ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2977" y="3050136"/>
            <a:ext cx="1369725" cy="16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99753" y="1879518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rebuchet MS" pitchFamily="34" charset="0"/>
              </a:rPr>
              <a:t>2002-2020 гг.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08134" y="3857642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rebuchet MS" pitchFamily="34" charset="0"/>
              </a:rPr>
              <a:t>1980-2020 гг.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99754" y="4823307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rebuchet MS" pitchFamily="34" charset="0"/>
              </a:rPr>
              <a:t>1992-2020 гг.</a:t>
            </a:r>
            <a:endParaRPr lang="ru-RU" sz="1200" dirty="0"/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27351" y="5653535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14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F71C66F-4601-481F-A9D3-62071E79381B}"/>
              </a:ext>
            </a:extLst>
          </p:cNvPr>
          <p:cNvSpPr txBox="1">
            <a:spLocks/>
          </p:cNvSpPr>
          <p:nvPr/>
        </p:nvSpPr>
        <p:spPr>
          <a:xfrm>
            <a:off x="499712" y="1229644"/>
            <a:ext cx="5310355" cy="435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6073" indent="-306073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157" indent="-255060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2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242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28339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6435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4532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52629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60725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68822" indent="-204048" algn="l" defTabSz="408097" rtl="0" eaLnBrk="1" latinLnBrk="0" hangingPunct="1">
              <a:spcBef>
                <a:spcPts val="893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07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73" marR="0" lvl="0" indent="-306073" algn="l" defTabSz="408097" rtl="0" eaLnBrk="1" fontAlgn="auto" latinLnBrk="0" hangingPunct="1">
              <a:lnSpc>
                <a:spcPct val="100000"/>
              </a:lnSpc>
              <a:spcBef>
                <a:spcPts val="893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sz="16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опытов по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предпосадочной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формировке корневой системы саженцев, полученных разными способами</a:t>
            </a:r>
            <a:r>
              <a:rPr lang="en-US" sz="16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73" marR="0" lvl="0" indent="-306073" algn="l" defTabSz="408097" rtl="0" eaLnBrk="1" fontAlgn="auto" latinLnBrk="0" hangingPunct="1">
              <a:lnSpc>
                <a:spcPct val="100000"/>
              </a:lnSpc>
              <a:spcBef>
                <a:spcPts val="893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sz="1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ыявление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оптимальных способов формировки надземной части, способствующих более раннему вступлению растений в товарное плодоношение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06073" marR="0" lvl="0" indent="-306073" algn="l" defTabSz="408097" rtl="0" eaLnBrk="1" fontAlgn="auto" latinLnBrk="0" hangingPunct="1">
              <a:lnSpc>
                <a:spcPct val="100000"/>
              </a:lnSpc>
              <a:spcBef>
                <a:spcPts val="893"/>
              </a:spcBef>
              <a:spcAft>
                <a:spcPts val="0"/>
              </a:spcAft>
              <a:buClr>
                <a:srgbClr val="E32D91">
                  <a:lumMod val="75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ru-RU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о</a:t>
            </a:r>
            <a:r>
              <a:rPr kumimoji="0" lang="ru-RU" sz="1607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пределение</a:t>
            </a:r>
            <a:r>
              <a:rPr kumimoji="0" lang="ru-RU" sz="1607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сроков эксплуатации</a:t>
            </a:r>
            <a:r>
              <a:rPr kumimoji="0" lang="ru-RU" sz="1607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товарных плантаций, заложенных посадочным материалом, полученным при разных технологиях.</a:t>
            </a:r>
            <a:endParaRPr kumimoji="0" lang="ru-RU" sz="160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7C89CAF-A405-4651-822D-6C01FAFC107D}"/>
              </a:ext>
            </a:extLst>
          </p:cNvPr>
          <p:cNvSpPr/>
          <p:nvPr/>
        </p:nvSpPr>
        <p:spPr>
          <a:xfrm>
            <a:off x="690107" y="251506"/>
            <a:ext cx="555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E32D91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Дальнейшие задачи исследований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43155" y="5659735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20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" y="3973892"/>
            <a:ext cx="2715507" cy="1984829"/>
          </a:xfrm>
          <a:prstGeom prst="rect">
            <a:avLst/>
          </a:prstGeom>
          <a:noFill/>
          <a:ln>
            <a:noFill/>
          </a:ln>
          <a:effectLst>
            <a:glow rad="660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56" y="3983415"/>
            <a:ext cx="2865611" cy="19657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8382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67" y="713171"/>
            <a:ext cx="2428183" cy="1591582"/>
          </a:xfrm>
          <a:prstGeom prst="rect">
            <a:avLst/>
          </a:prstGeom>
          <a:noFill/>
          <a:ln>
            <a:noFill/>
          </a:ln>
          <a:effectLst>
            <a:glow rad="927100">
              <a:schemeClr val="accent1">
                <a:satMod val="175000"/>
                <a:alpha val="40000"/>
              </a:schemeClr>
            </a:glow>
            <a:outerShdw dist="50800" dir="6900000" sx="8000" sy="8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67" y="2304753"/>
            <a:ext cx="2063230" cy="2479942"/>
          </a:xfrm>
          <a:prstGeom prst="rect">
            <a:avLst/>
          </a:prstGeom>
          <a:noFill/>
          <a:ln>
            <a:noFill/>
          </a:ln>
          <a:effectLst>
            <a:glow rad="9398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3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237781D-7BC7-4326-B690-46991E04DAA3}"/>
              </a:ext>
            </a:extLst>
          </p:cNvPr>
          <p:cNvSpPr/>
          <p:nvPr/>
        </p:nvSpPr>
        <p:spPr>
          <a:xfrm>
            <a:off x="1639039" y="2287752"/>
            <a:ext cx="51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226184-5E7F-45CD-9E8C-5C896685DB4B}"/>
              </a:ext>
            </a:extLst>
          </p:cNvPr>
          <p:cNvSpPr txBox="1"/>
          <p:nvPr/>
        </p:nvSpPr>
        <p:spPr>
          <a:xfrm>
            <a:off x="1996961" y="5495612"/>
            <a:ext cx="6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Международная конференция «Ягоды России 2020»</a:t>
            </a:r>
          </a:p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27-28 февраля, г. Казань</a:t>
            </a:r>
          </a:p>
        </p:txBody>
      </p:sp>
      <p:pic>
        <p:nvPicPr>
          <p:cNvPr id="6" name="Picture 1037" descr="11111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1956" y="3488081"/>
            <a:ext cx="2423627" cy="176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266" y="193220"/>
            <a:ext cx="2815078" cy="2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trong_style_color_b82220_frozen_strong_haskap_ber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5344" y="805543"/>
            <a:ext cx="1608561" cy="1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926" y="3717854"/>
            <a:ext cx="1123042" cy="155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8470" y="5631369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21</a:t>
            </a:fld>
            <a:endParaRPr lang="ru-RU" dirty="0"/>
          </a:p>
        </p:txBody>
      </p:sp>
      <p:pic>
        <p:nvPicPr>
          <p:cNvPr id="12" name="Picture 8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86" y="208932"/>
            <a:ext cx="1572521" cy="21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MG_89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" y="3422712"/>
            <a:ext cx="2533592" cy="189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5EB8D2C-92D2-495D-8EC6-5F0453465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66" y="4942932"/>
            <a:ext cx="1270000" cy="12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5">
            <a:extLst>
              <a:ext uri="{FF2B5EF4-FFF2-40B4-BE49-F238E27FC236}">
                <a16:creationId xmlns:a16="http://schemas.microsoft.com/office/drawing/2014/main" xmlns="" id="{8A91A3D5-9B5F-464F-8674-E7BE9C100A7B}"/>
              </a:ext>
            </a:extLst>
          </p:cNvPr>
          <p:cNvSpPr txBox="1">
            <a:spLocks/>
          </p:cNvSpPr>
          <p:nvPr/>
        </p:nvSpPr>
        <p:spPr>
          <a:xfrm>
            <a:off x="722452" y="0"/>
            <a:ext cx="6707571" cy="5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Требования к сортам жимолости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32D9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Изображение 21510" descr="strelk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52563">
            <a:off x="1466837" y="674565"/>
            <a:ext cx="944399" cy="2250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Изображение 21510" descr="strelk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68867">
            <a:off x="4875214" y="657948"/>
            <a:ext cx="764990" cy="204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8965" y="1141576"/>
            <a:ext cx="2605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rebuchet MS" pitchFamily="34" charset="0"/>
              </a:rPr>
              <a:t>Любительское садоводство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8511" y="1082781"/>
            <a:ext cx="2701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Trebuchet MS" pitchFamily="34" charset="0"/>
              </a:rPr>
              <a:t>Промышленное садоводство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864" y="1518487"/>
            <a:ext cx="3789221" cy="22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Symbol" pitchFamily="18" charset="2"/>
              <a:buChar char="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десертный вкус плодов, без горечи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Symbol" pitchFamily="18" charset="2"/>
              <a:buChar char="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высокая транспортабельность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Symbol" pitchFamily="18" charset="2"/>
              <a:buChar char="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высокая продуктивность (свыше 2 кг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куст)</a:t>
            </a:r>
            <a:r>
              <a:rPr lang="ru-RU" sz="1400" b="1" dirty="0">
                <a:latin typeface="Times New Roman" pitchFamily="18" charset="0"/>
                <a:cs typeface="Calibri" pitchFamily="34" charset="0"/>
              </a:rPr>
              <a:t>;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Symbol" pitchFamily="18" charset="2"/>
              <a:buChar char="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отсутствие осыпаемости плодов</a:t>
            </a:r>
            <a:r>
              <a:rPr lang="ru-RU" sz="1400" b="1" dirty="0">
                <a:latin typeface="Times New Roman" pitchFamily="18" charset="0"/>
                <a:cs typeface="Calibri" pitchFamily="34" charset="0"/>
              </a:rPr>
              <a:t>;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Symbol" pitchFamily="18" charset="2"/>
              <a:buChar char=""/>
            </a:pPr>
            <a:r>
              <a:rPr lang="ru-RU" sz="14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отсутствие осеннего (вторичного) цветения.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6237" y="1360860"/>
            <a:ext cx="384400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Лимитирующие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усилие отрыва плодов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– 1,5 Н (50-150 г)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усилие раздавливания 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≥2,0 Н (200 г)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одновременность созревания –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&gt;90%</a:t>
            </a:r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плодов созревает в один срок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Не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лимитирующие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эластичность древесины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куста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растений и ширина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кроны.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3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402" y="4243554"/>
            <a:ext cx="2533598" cy="17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IMG_34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814" y="3795485"/>
            <a:ext cx="2846443" cy="213541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65801" y="5604990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59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9" y="1244687"/>
            <a:ext cx="4605229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endParaRPr lang="en-US" dirty="0" smtClean="0">
              <a:solidFill>
                <a:srgbClr val="00B050"/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«Мичуринская Лада»</a:t>
            </a:r>
          </a:p>
          <a:p>
            <a:endParaRPr lang="en-US" sz="1600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НПЦ “Агропищепром”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</a:t>
            </a:r>
            <a:r>
              <a:rPr lang="ru-RU" sz="1600" dirty="0">
                <a:latin typeface="Trebuchet MS" pitchFamily="34" charset="0"/>
              </a:rPr>
              <a:t> среднерослый, среднераскидистый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розовые,  слабоопушенные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крупные, светло-зеленые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1,3 г., веретеновидные, голубые.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сладкий, десертный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</a:t>
            </a:r>
            <a:r>
              <a:rPr lang="ru-RU" sz="1600" dirty="0">
                <a:latin typeface="Trebuchet MS" pitchFamily="34" charset="0"/>
              </a:rPr>
              <a:t> 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 </a:t>
            </a:r>
            <a:r>
              <a:rPr lang="ru-RU" sz="1600" dirty="0">
                <a:latin typeface="Trebuchet MS" pitchFamily="34" charset="0"/>
              </a:rPr>
              <a:t>4,0-4,5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отсутствует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</a:t>
            </a:r>
            <a:r>
              <a:rPr lang="ru-RU" sz="1600" dirty="0">
                <a:latin typeface="Trebuchet MS" pitchFamily="34" charset="0"/>
              </a:rPr>
              <a:t> высокая</a:t>
            </a:r>
          </a:p>
          <a:p>
            <a:endParaRPr lang="ru-RU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394103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любительского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41" y="1122239"/>
            <a:ext cx="2982687" cy="39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0396" y="5653733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3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8" y="1309981"/>
            <a:ext cx="460522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«Барышня»</a:t>
            </a:r>
          </a:p>
          <a:p>
            <a:endParaRPr lang="en-US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ФНЦ им И.В. Мичурина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 </a:t>
            </a:r>
            <a:r>
              <a:rPr lang="ru-RU" sz="1600" dirty="0">
                <a:latin typeface="Trebuchet MS" pitchFamily="34" charset="0"/>
              </a:rPr>
              <a:t>среднерослый, среднераскидистый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буро-красные,  слабоопушенные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крупные, темно-зеленые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1,4 г., цилиндрические.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сладко-кислый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средний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 </a:t>
            </a:r>
            <a:r>
              <a:rPr lang="ru-RU" sz="1600" dirty="0">
                <a:latin typeface="Trebuchet MS" pitchFamily="34" charset="0"/>
              </a:rPr>
              <a:t>2,5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отсутствует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</a:t>
            </a:r>
            <a:r>
              <a:rPr lang="ru-RU" sz="1600" dirty="0">
                <a:latin typeface="Trebuchet MS" pitchFamily="34" charset="0"/>
              </a:rPr>
              <a:t> высокая</a:t>
            </a:r>
          </a:p>
          <a:p>
            <a:endParaRPr lang="ru-RU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394103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любительского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31" y="1328037"/>
            <a:ext cx="2874684" cy="35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0396" y="5668247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7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9" y="1244687"/>
            <a:ext cx="460522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«Вечный зов»</a:t>
            </a: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ФНЦ им И.В. Мичурина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</a:t>
            </a:r>
            <a:r>
              <a:rPr lang="ru-RU" sz="1600" dirty="0">
                <a:latin typeface="Trebuchet MS" pitchFamily="34" charset="0"/>
              </a:rPr>
              <a:t> среднерослый, 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 </a:t>
            </a:r>
            <a:r>
              <a:rPr lang="ru-RU" sz="1600" dirty="0">
                <a:latin typeface="Trebuchet MS" pitchFamily="34" charset="0"/>
              </a:rPr>
              <a:t>средние, зелёные,  слабоопушенные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 </a:t>
            </a:r>
            <a:r>
              <a:rPr lang="ru-RU" sz="1600" dirty="0">
                <a:latin typeface="Trebuchet MS" pitchFamily="34" charset="0"/>
              </a:rPr>
              <a:t>крупные, 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 </a:t>
            </a:r>
            <a:r>
              <a:rPr lang="ru-RU" sz="1600" dirty="0">
                <a:latin typeface="Trebuchet MS" pitchFamily="34" charset="0"/>
              </a:rPr>
              <a:t>крупные, средняя  масса 1 плода 1,8 г., кувшиновидные.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3,5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слабая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 </a:t>
            </a:r>
            <a:r>
              <a:rPr lang="ru-RU" sz="1600" dirty="0">
                <a:latin typeface="Trebuchet MS" pitchFamily="34" charset="0"/>
              </a:rPr>
              <a:t>высокая</a:t>
            </a:r>
            <a:endParaRPr lang="ru-RU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394103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любительского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вечный 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67" y="1088572"/>
            <a:ext cx="2975381" cy="39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02812" y="5602933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4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199" y="1244687"/>
            <a:ext cx="460522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dirty="0" smtClean="0">
                <a:solidFill>
                  <a:srgbClr val="00B050"/>
                </a:solidFill>
                <a:latin typeface="Trebuchet MS" pitchFamily="34" charset="0"/>
              </a:rPr>
              <a:t>«Поклон Сибири»</a:t>
            </a: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ФНЦ им И.В. Мичурина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</a:t>
            </a:r>
            <a:r>
              <a:rPr lang="ru-RU" sz="1600" dirty="0">
                <a:latin typeface="Trebuchet MS" pitchFamily="34" charset="0"/>
              </a:rPr>
              <a:t> слаборослый, 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светло-зелёные, 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крупные, светло-зеленые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 </a:t>
            </a:r>
            <a:r>
              <a:rPr lang="ru-RU" sz="1600" dirty="0">
                <a:latin typeface="Trebuchet MS" pitchFamily="34" charset="0"/>
              </a:rPr>
              <a:t>крупные, средняя  масса 1 плода 1,3 г., кувшиновидные.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3,0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слабая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 </a:t>
            </a:r>
            <a:r>
              <a:rPr lang="ru-RU" sz="1600" dirty="0">
                <a:latin typeface="Trebuchet MS" pitchFamily="34" charset="0"/>
              </a:rPr>
              <a:t>высокая</a:t>
            </a: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394103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</a:t>
            </a:r>
          </a:p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любительского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поклон сиби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96" y="1178936"/>
            <a:ext cx="2827826" cy="377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0396" y="5588419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200" y="1117908"/>
            <a:ext cx="4605229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rebuchet MS" pitchFamily="34" charset="0"/>
              </a:rPr>
              <a:t>    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Сорт </a:t>
            </a:r>
            <a:r>
              <a:rPr lang="ru-RU" b="1" dirty="0">
                <a:solidFill>
                  <a:srgbClr val="00B050"/>
                </a:solidFill>
                <a:latin typeface="Trebuchet MS" pitchFamily="34" charset="0"/>
              </a:rPr>
              <a:t>жимолости </a:t>
            </a:r>
            <a:endParaRPr lang="ru-RU" b="1" dirty="0" smtClean="0">
              <a:solidFill>
                <a:srgbClr val="00B050"/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</a:rPr>
              <a:t>   «Подарок наукограда»</a:t>
            </a:r>
            <a:endParaRPr lang="ru-RU" b="1" dirty="0">
              <a:solidFill>
                <a:srgbClr val="00B050"/>
              </a:solidFill>
              <a:latin typeface="Trebuchet MS" pitchFamily="34" charset="0"/>
            </a:endParaRPr>
          </a:p>
          <a:p>
            <a:endParaRPr lang="ru-RU" dirty="0" smtClean="0">
              <a:solidFill>
                <a:srgbClr val="92D050"/>
              </a:solidFill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 </a:t>
            </a:r>
            <a:r>
              <a:rPr lang="ru-RU" sz="1600" dirty="0">
                <a:latin typeface="Trebuchet MS" pitchFamily="34" charset="0"/>
              </a:rPr>
              <a:t>НПЦ “Агропищепром”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 </a:t>
            </a:r>
            <a:r>
              <a:rPr lang="ru-RU" sz="1600" dirty="0">
                <a:latin typeface="Trebuchet MS" pitchFamily="34" charset="0"/>
              </a:rPr>
              <a:t>сильнорослый, слабораскидистый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средние, светло-зеленые,  слабоопушенные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</a:t>
            </a:r>
            <a:r>
              <a:rPr lang="ru-RU" sz="1600" dirty="0">
                <a:latin typeface="Trebuchet MS" pitchFamily="34" charset="0"/>
              </a:rPr>
              <a:t> ланцетные, светло-зеленые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1,5 г., кувшиновидные, фиолетовой окраски.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сладкий, десертный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4,2-4,7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отсутствует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</a:t>
            </a:r>
            <a:r>
              <a:rPr lang="ru-RU" sz="1600" dirty="0">
                <a:latin typeface="Trebuchet MS" pitchFamily="34" charset="0"/>
              </a:rPr>
              <a:t> </a:t>
            </a:r>
            <a:r>
              <a:rPr lang="ru-RU" sz="1600" dirty="0" smtClean="0">
                <a:latin typeface="Trebuchet MS" pitchFamily="34" charset="0"/>
              </a:rPr>
              <a:t>высокая</a:t>
            </a:r>
            <a:endParaRPr lang="ru-RU" sz="1600" dirty="0">
              <a:latin typeface="Trebuchet MS" pitchFamily="34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63" y="1117908"/>
            <a:ext cx="3053437" cy="40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655360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промышленного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6355" y="5602933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0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196200" y="1182282"/>
            <a:ext cx="460522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Trebuchet MS" pitchFamily="34" charset="0"/>
              </a:rPr>
              <a:t>Сорт жимолости </a:t>
            </a:r>
            <a:r>
              <a:rPr lang="ru-RU" sz="1600" b="1" dirty="0" smtClean="0">
                <a:solidFill>
                  <a:srgbClr val="00B050"/>
                </a:solidFill>
                <a:latin typeface="Trebuchet MS" pitchFamily="34" charset="0"/>
              </a:rPr>
              <a:t>«Ямал»</a:t>
            </a:r>
            <a:endParaRPr lang="ru-RU" sz="1600" b="1" dirty="0">
              <a:solidFill>
                <a:srgbClr val="00B050"/>
              </a:solidFill>
              <a:latin typeface="Trebuchet MS" pitchFamily="34" charset="0"/>
            </a:endParaRPr>
          </a:p>
          <a:p>
            <a:endParaRPr lang="ru-RU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rebuchet MS" pitchFamily="34" charset="0"/>
              </a:rPr>
              <a:t>Где </a:t>
            </a:r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выведен:</a:t>
            </a:r>
            <a:r>
              <a:rPr lang="ru-RU" sz="1600" dirty="0">
                <a:latin typeface="Trebuchet MS" pitchFamily="34" charset="0"/>
              </a:rPr>
              <a:t> НПЦ “Агропищепром”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Куст: </a:t>
            </a:r>
            <a:r>
              <a:rPr lang="ru-RU" sz="1600" dirty="0">
                <a:latin typeface="Trebuchet MS" pitchFamily="34" charset="0"/>
              </a:rPr>
              <a:t>сильнорослый, слабораскидистый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Побеги:</a:t>
            </a:r>
            <a:r>
              <a:rPr lang="ru-RU" sz="1600" dirty="0">
                <a:latin typeface="Trebuchet MS" pitchFamily="34" charset="0"/>
              </a:rPr>
              <a:t> толстые, розовые, опушенные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Листья: </a:t>
            </a:r>
            <a:r>
              <a:rPr lang="ru-RU" sz="1600" dirty="0">
                <a:latin typeface="Trebuchet MS" pitchFamily="34" charset="0"/>
              </a:rPr>
              <a:t>крупные, зеленые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Ягоды:</a:t>
            </a:r>
            <a:r>
              <a:rPr lang="ru-RU" sz="1600" dirty="0">
                <a:latin typeface="Trebuchet MS" pitchFamily="34" charset="0"/>
              </a:rPr>
              <a:t> крупные, средняя  масса 1 плода 1,5 г., овальные, фиолетово-синие. 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Вкус</a:t>
            </a:r>
            <a:r>
              <a:rPr lang="ru-RU" sz="1600" dirty="0">
                <a:latin typeface="Trebuchet MS" pitchFamily="34" charset="0"/>
              </a:rPr>
              <a:t> ягод сладкий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Срок созревания: </a:t>
            </a:r>
            <a:r>
              <a:rPr lang="ru-RU" sz="1600" dirty="0">
                <a:latin typeface="Trebuchet MS" pitchFamily="34" charset="0"/>
              </a:rPr>
              <a:t>ранний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Урожайность:</a:t>
            </a:r>
            <a:r>
              <a:rPr lang="ru-RU" sz="1600" dirty="0">
                <a:latin typeface="Trebuchet MS" pitchFamily="34" charset="0"/>
              </a:rPr>
              <a:t> 4,3-4,6 кг/ куст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Осыпаемость:</a:t>
            </a:r>
            <a:r>
              <a:rPr lang="ru-RU" sz="1600" dirty="0">
                <a:latin typeface="Trebuchet MS" pitchFamily="34" charset="0"/>
              </a:rPr>
              <a:t> отсутствует</a:t>
            </a:r>
          </a:p>
          <a:p>
            <a:r>
              <a:rPr lang="ru-RU" sz="1600" dirty="0">
                <a:solidFill>
                  <a:srgbClr val="FF0000"/>
                </a:solidFill>
                <a:latin typeface="Trebuchet MS" pitchFamily="34" charset="0"/>
              </a:rPr>
              <a:t>Зимостойкость: </a:t>
            </a:r>
            <a:r>
              <a:rPr lang="ru-RU" sz="1600" dirty="0">
                <a:latin typeface="Trebuchet MS" pitchFamily="34" charset="0"/>
              </a:rPr>
              <a:t>высокая</a:t>
            </a:r>
          </a:p>
        </p:txBody>
      </p:sp>
      <p:sp>
        <p:nvSpPr>
          <p:cNvPr id="8" name="Заголовок 15">
            <a:extLst>
              <a:ext uri="{FF2B5EF4-FFF2-40B4-BE49-F238E27FC236}">
                <a16:creationId xmlns:a16="http://schemas.microsoft.com/office/drawing/2014/main" xmlns="" id="{05A97612-08B0-4027-98F4-13D731184DF5}"/>
              </a:ext>
            </a:extLst>
          </p:cNvPr>
          <p:cNvSpPr txBox="1">
            <a:spLocks/>
          </p:cNvSpPr>
          <p:nvPr/>
        </p:nvSpPr>
        <p:spPr>
          <a:xfrm>
            <a:off x="655360" y="0"/>
            <a:ext cx="6920515" cy="11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08097" rtl="0" eaLnBrk="1" latinLnBrk="0" hangingPunct="1">
              <a:spcBef>
                <a:spcPct val="0"/>
              </a:spcBef>
              <a:buNone/>
              <a:defRPr sz="3213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08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Сорта жимолости для промышленного садоводства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2" y="1144832"/>
            <a:ext cx="3117808" cy="40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88298" y="5581162"/>
            <a:ext cx="464222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811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726</TotalTime>
  <Words>1247</Words>
  <Application>Microsoft Office PowerPoint</Application>
  <PresentationFormat>Произвольный</PresentationFormat>
  <Paragraphs>328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Tina Khromova</dc:creator>
  <cp:lastModifiedBy>Дмитрий</cp:lastModifiedBy>
  <cp:revision>64</cp:revision>
  <dcterms:created xsi:type="dcterms:W3CDTF">2019-12-16T12:23:36Z</dcterms:created>
  <dcterms:modified xsi:type="dcterms:W3CDTF">2020-02-10T08:15:03Z</dcterms:modified>
</cp:coreProperties>
</file>